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4" r:id="rId3"/>
    <p:sldId id="265" r:id="rId4"/>
    <p:sldId id="266" r:id="rId5"/>
    <p:sldId id="267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9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3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6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9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8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8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6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4E7BF0-6847-40BB-A087-B12A9318F9D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329BA2-50EB-4118-A51A-A5EB6BB97E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0" y="161925"/>
            <a:ext cx="12192000" cy="2211998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FIRAT ÜNİVERSİTESİ</a:t>
            </a:r>
            <a:b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TEKNOLOJİ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FAKÜLTESİ </a:t>
            </a: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OTOMOTİV MÜHENDİSLİĞİ BÖLÜMÜ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IMG_10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031"/>
            <a:ext cx="2859741" cy="237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DSC0569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412" r="13183"/>
          <a:stretch/>
        </p:blipFill>
        <p:spPr bwMode="auto">
          <a:xfrm>
            <a:off x="2859742" y="2708031"/>
            <a:ext cx="3338836" cy="237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IMG_099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78" y="2708031"/>
            <a:ext cx="3218329" cy="237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IMG_103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 bwMode="auto">
          <a:xfrm>
            <a:off x="9416907" y="2708031"/>
            <a:ext cx="2775093" cy="237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" y="0"/>
            <a:ext cx="1571045" cy="157104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92" y="11723"/>
            <a:ext cx="1553308" cy="15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1600201" y="161925"/>
            <a:ext cx="9038492" cy="123605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OTOMOTİV SEKTÖRÜNÜN VE MÜHENDİSLİĞİNİN TÜRKİYE’DEKİ KONUMU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" y="0"/>
            <a:ext cx="1403991" cy="140399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48" y="11723"/>
            <a:ext cx="1386252" cy="13862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031"/>
            <a:ext cx="2710376" cy="476433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637692" y="1565031"/>
            <a:ext cx="45958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Otomotiv sektörü,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araç imal eden işçilerden, yöneten mühendislere ve diğer kadrolara kadar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hemen her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alanda yüksek kaliteli işgücüne ihtiyacı olan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işkoludur.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Otomotiv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sektörü, yan dalları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düşünüldüğünde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miktarda dolaylı istihdam da yaratan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sektördür.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Sektörde doğrudan ve dolaylı istihdam hacmi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50.000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seviyesinde. Bunun yanında,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imalat dışında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bayilikler ve çevre üniteler de devreye girdiğinde, istihdam hacmi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500.000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seviyesini aşmaktadır.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Yerli TOGG girişimi ile bu istihdamın artarak devam etmesi öngörülmektedir. Bu istihdam sürecinde ciddi miktarda Otomotiv Mühendisinin sektörde iş başı yapacağı öngörülmektedir.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72" y="4101746"/>
            <a:ext cx="4794738" cy="22276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72" y="1397975"/>
            <a:ext cx="4794738" cy="26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1600201" y="161924"/>
            <a:ext cx="9038492" cy="171962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ÖĞRETİMDE </a:t>
            </a:r>
            <a:b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OTOMOTİV MÜHENDİSLİĞİ BÖLÜMLERİNİN DURUMU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" y="0"/>
            <a:ext cx="1571045" cy="157104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92" y="11723"/>
            <a:ext cx="1553308" cy="155330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425268" y="2022885"/>
            <a:ext cx="4527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yılı itibariyle, Türkiye’de Otomotiv Mühendisliği Bölümü’ne öğrenci alan devlet üniversitelerinin sayısı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vakıf ve özel üniversitelerin sayısı ise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tür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geneli devlet üniversitelerinde bölümün doluluk oranı yaklaşık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%95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Ülkemizde Adana’dan itibaren doğu ve güneydoğu Anadolu bölgesinde öğrenci alımı devam eden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Otomotiv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 Bölümü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sadece Fırat Üniversitesi’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mevcuttur.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syn\Desktop\Ekran Alıntıs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" y="2022885"/>
            <a:ext cx="7382933" cy="37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1600201" y="161924"/>
            <a:ext cx="9038492" cy="209803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FIRAT ÜNİVERSİTESİ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TEKNOLOJİ FAKÜLTESİ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OTOMOTİV </a:t>
            </a:r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MÜHENDİSLİĞİ </a:t>
            </a: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 Kaynakları: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" y="0"/>
            <a:ext cx="1571045" cy="157104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92" y="11723"/>
            <a:ext cx="1553308" cy="1553308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166967"/>
              </p:ext>
            </p:extLst>
          </p:nvPr>
        </p:nvGraphicFramePr>
        <p:xfrm>
          <a:off x="1821963" y="2662765"/>
          <a:ext cx="8594967" cy="2936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64989">
                  <a:extLst>
                    <a:ext uri="{9D8B030D-6E8A-4147-A177-3AD203B41FA5}">
                      <a16:colId xmlns:a16="http://schemas.microsoft.com/office/drawing/2014/main" xmlns="" val="3870027744"/>
                    </a:ext>
                  </a:extLst>
                </a:gridCol>
                <a:gridCol w="2864989">
                  <a:extLst>
                    <a:ext uri="{9D8B030D-6E8A-4147-A177-3AD203B41FA5}">
                      <a16:colId xmlns:a16="http://schemas.microsoft.com/office/drawing/2014/main" xmlns="" val="660492974"/>
                    </a:ext>
                  </a:extLst>
                </a:gridCol>
                <a:gridCol w="2864989">
                  <a:extLst>
                    <a:ext uri="{9D8B030D-6E8A-4147-A177-3AD203B41FA5}">
                      <a16:colId xmlns:a16="http://schemas.microsoft.com/office/drawing/2014/main" xmlns="" val="265595164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Akademik Personel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94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Anabilim Dalı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Akademik </a:t>
                      </a:r>
                      <a:r>
                        <a:rPr lang="tr-TR" dirty="0" err="1" smtClean="0"/>
                        <a:t>Ünvan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Akademik</a:t>
                      </a:r>
                      <a:r>
                        <a:rPr lang="tr-TR" baseline="0" dirty="0" smtClean="0"/>
                        <a:t> Personel Sayısı</a:t>
                      </a:r>
                      <a:endParaRPr lang="tr-T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205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Taşıt Tahrik ve Güç Sistemleri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Profesör</a:t>
                      </a:r>
                    </a:p>
                    <a:p>
                      <a:r>
                        <a:rPr lang="tr-TR" dirty="0" smtClean="0"/>
                        <a:t>Doçent</a:t>
                      </a:r>
                    </a:p>
                    <a:p>
                      <a:r>
                        <a:rPr lang="tr-TR" dirty="0" smtClean="0"/>
                        <a:t>Araştırma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Görevlisi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</a:p>
                    <a:p>
                      <a:r>
                        <a:rPr lang="tr-TR" dirty="0" smtClean="0"/>
                        <a:t>1</a:t>
                      </a:r>
                    </a:p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18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</a:rPr>
                        <a:t>Taşıt Dinamiği ve Kontrol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Profesör</a:t>
                      </a:r>
                    </a:p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Üyesi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</a:p>
                    <a:p>
                      <a:r>
                        <a:rPr lang="tr-TR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40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</a:rPr>
                        <a:t>Taşıt Tasarım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Doçent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Araştırma Görevlisi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</a:p>
                    <a:p>
                      <a:r>
                        <a:rPr lang="tr-TR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2357431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202722" y="5637932"/>
            <a:ext cx="516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Akademik Personel Sayısı: 7</a:t>
            </a:r>
            <a:endParaRPr lang="tr-TR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1600201" y="161924"/>
            <a:ext cx="9038492" cy="209803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FIRAT ÜNİVERSİTESİ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TEKNOLOJİ FAKÜLTESİ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OTOMOTİV </a:t>
            </a:r>
            <a:r>
              <a:rPr lang="tr-T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MÜHENDİSLİĞİ </a:t>
            </a: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Sayıları (Lisans ve Lisansüstü):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" y="0"/>
            <a:ext cx="1571045" cy="157104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92" y="11723"/>
            <a:ext cx="1553308" cy="1553308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25714"/>
              </p:ext>
            </p:extLst>
          </p:nvPr>
        </p:nvGraphicFramePr>
        <p:xfrm>
          <a:off x="3862754" y="2522427"/>
          <a:ext cx="7335980" cy="1623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{6E25E649-3F16-4E02-A733-19D2CDBF48F0}</a:tableStyleId>
              </a:tblPr>
              <a:tblGrid>
                <a:gridCol w="752544">
                  <a:extLst>
                    <a:ext uri="{9D8B030D-6E8A-4147-A177-3AD203B41FA5}">
                      <a16:colId xmlns:a16="http://schemas.microsoft.com/office/drawing/2014/main" xmlns="" val="3339741199"/>
                    </a:ext>
                  </a:extLst>
                </a:gridCol>
                <a:gridCol w="947794">
                  <a:extLst>
                    <a:ext uri="{9D8B030D-6E8A-4147-A177-3AD203B41FA5}">
                      <a16:colId xmlns:a16="http://schemas.microsoft.com/office/drawing/2014/main" xmlns="" val="3480524741"/>
                    </a:ext>
                  </a:extLst>
                </a:gridCol>
                <a:gridCol w="232178">
                  <a:extLst>
                    <a:ext uri="{9D8B030D-6E8A-4147-A177-3AD203B41FA5}">
                      <a16:colId xmlns:a16="http://schemas.microsoft.com/office/drawing/2014/main" xmlns="" val="3229987245"/>
                    </a:ext>
                  </a:extLst>
                </a:gridCol>
                <a:gridCol w="496391">
                  <a:extLst>
                    <a:ext uri="{9D8B030D-6E8A-4147-A177-3AD203B41FA5}">
                      <a16:colId xmlns:a16="http://schemas.microsoft.com/office/drawing/2014/main" xmlns="" val="3190874172"/>
                    </a:ext>
                  </a:extLst>
                </a:gridCol>
                <a:gridCol w="497149">
                  <a:extLst>
                    <a:ext uri="{9D8B030D-6E8A-4147-A177-3AD203B41FA5}">
                      <a16:colId xmlns:a16="http://schemas.microsoft.com/office/drawing/2014/main" xmlns="" val="631285362"/>
                    </a:ext>
                  </a:extLst>
                </a:gridCol>
                <a:gridCol w="497149">
                  <a:extLst>
                    <a:ext uri="{9D8B030D-6E8A-4147-A177-3AD203B41FA5}">
                      <a16:colId xmlns:a16="http://schemas.microsoft.com/office/drawing/2014/main" xmlns="" val="193743769"/>
                    </a:ext>
                  </a:extLst>
                </a:gridCol>
                <a:gridCol w="497149">
                  <a:extLst>
                    <a:ext uri="{9D8B030D-6E8A-4147-A177-3AD203B41FA5}">
                      <a16:colId xmlns:a16="http://schemas.microsoft.com/office/drawing/2014/main" xmlns="" val="1538341532"/>
                    </a:ext>
                  </a:extLst>
                </a:gridCol>
                <a:gridCol w="497149">
                  <a:extLst>
                    <a:ext uri="{9D8B030D-6E8A-4147-A177-3AD203B41FA5}">
                      <a16:colId xmlns:a16="http://schemas.microsoft.com/office/drawing/2014/main" xmlns="" val="4129991735"/>
                    </a:ext>
                  </a:extLst>
                </a:gridCol>
                <a:gridCol w="497149">
                  <a:extLst>
                    <a:ext uri="{9D8B030D-6E8A-4147-A177-3AD203B41FA5}">
                      <a16:colId xmlns:a16="http://schemas.microsoft.com/office/drawing/2014/main" xmlns="" val="3456089666"/>
                    </a:ext>
                  </a:extLst>
                </a:gridCol>
                <a:gridCol w="497149">
                  <a:extLst>
                    <a:ext uri="{9D8B030D-6E8A-4147-A177-3AD203B41FA5}">
                      <a16:colId xmlns:a16="http://schemas.microsoft.com/office/drawing/2014/main" xmlns="" val="3121369818"/>
                    </a:ext>
                  </a:extLst>
                </a:gridCol>
                <a:gridCol w="496391">
                  <a:extLst>
                    <a:ext uri="{9D8B030D-6E8A-4147-A177-3AD203B41FA5}">
                      <a16:colId xmlns:a16="http://schemas.microsoft.com/office/drawing/2014/main" xmlns="" val="744365901"/>
                    </a:ext>
                  </a:extLst>
                </a:gridCol>
                <a:gridCol w="713894">
                  <a:extLst>
                    <a:ext uri="{9D8B030D-6E8A-4147-A177-3AD203B41FA5}">
                      <a16:colId xmlns:a16="http://schemas.microsoft.com/office/drawing/2014/main" xmlns="" val="1619262999"/>
                    </a:ext>
                  </a:extLst>
                </a:gridCol>
                <a:gridCol w="713894">
                  <a:extLst>
                    <a:ext uri="{9D8B030D-6E8A-4147-A177-3AD203B41FA5}">
                      <a16:colId xmlns:a16="http://schemas.microsoft.com/office/drawing/2014/main" xmlns="" val="3722528961"/>
                    </a:ext>
                  </a:extLst>
                </a:gridCol>
              </a:tblGrid>
              <a:tr h="3314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44450" marR="654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Fakülte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R="47625">
                        <a:lnSpc>
                          <a:spcPct val="115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Bölüm/ Program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096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Hazırlık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922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1.Sınıf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335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2. Sınıf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335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3. Sınıf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335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4. Sınıf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64135" marR="565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Genel Toplam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37089840"/>
                  </a:ext>
                </a:extLst>
              </a:tr>
              <a:tr h="600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935479"/>
                  </a:ext>
                </a:extLst>
              </a:tr>
              <a:tr h="2628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Teknoloji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Otomotiv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Mühendisliği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43976223"/>
                  </a:ext>
                </a:extLst>
              </a:tr>
              <a:tr h="325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15665984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81355" y="2918775"/>
            <a:ext cx="23739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Birinci Öğretim Öğrenci Sayılarımız (Lisans)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ağ Ok 4"/>
          <p:cNvSpPr/>
          <p:nvPr/>
        </p:nvSpPr>
        <p:spPr>
          <a:xfrm>
            <a:off x="2804746" y="3135164"/>
            <a:ext cx="817685" cy="29014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81355" y="4892952"/>
            <a:ext cx="23739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Lisansüstü Öğrenci Sayılarımız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ağ Ok 14"/>
          <p:cNvSpPr/>
          <p:nvPr/>
        </p:nvSpPr>
        <p:spPr>
          <a:xfrm>
            <a:off x="2804746" y="5080277"/>
            <a:ext cx="817685" cy="29014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51388"/>
              </p:ext>
            </p:extLst>
          </p:nvPr>
        </p:nvGraphicFramePr>
        <p:xfrm>
          <a:off x="4362583" y="4611598"/>
          <a:ext cx="6336323" cy="1227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{6E25E649-3F16-4E02-A733-19D2CDBF48F0}</a:tableStyleId>
              </a:tblPr>
              <a:tblGrid>
                <a:gridCol w="3172706">
                  <a:extLst>
                    <a:ext uri="{9D8B030D-6E8A-4147-A177-3AD203B41FA5}">
                      <a16:colId xmlns:a16="http://schemas.microsoft.com/office/drawing/2014/main" xmlns="" val="808823545"/>
                    </a:ext>
                  </a:extLst>
                </a:gridCol>
                <a:gridCol w="3163617">
                  <a:extLst>
                    <a:ext uri="{9D8B030D-6E8A-4147-A177-3AD203B41FA5}">
                      <a16:colId xmlns:a16="http://schemas.microsoft.com/office/drawing/2014/main" xmlns="" val="992993674"/>
                    </a:ext>
                  </a:extLst>
                </a:gridCol>
              </a:tblGrid>
              <a:tr h="409168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Enstitü Adı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Bilimleri Enstitüsü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64190770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Tezli Yüksek Lisans Öğrenci Sayısı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114578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Doktora Öğrenci Sayısı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212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5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1600201" y="161924"/>
            <a:ext cx="9038492" cy="209803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FIRAT ÜNİVERSİTESİ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TEKNOLOJİ FAKÜLTESİ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OTOMOTİV MÜHENDİSLİĞİ BÖLÜMÜ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 Bilgileri: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" y="0"/>
            <a:ext cx="1571045" cy="157104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92" y="11723"/>
            <a:ext cx="1553308" cy="1553308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67761"/>
              </p:ext>
            </p:extLst>
          </p:nvPr>
        </p:nvGraphicFramePr>
        <p:xfrm>
          <a:off x="4373694" y="2414207"/>
          <a:ext cx="7385490" cy="866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41890">
                  <a:extLst>
                    <a:ext uri="{9D8B030D-6E8A-4147-A177-3AD203B41FA5}">
                      <a16:colId xmlns:a16="http://schemas.microsoft.com/office/drawing/2014/main" xmlns="" val="1367084202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xmlns="" val="2338223251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xmlns="" val="1680531822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xmlns="" val="1024555741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xmlns="" val="2745732731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121920" marR="116205"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Uluslararası</a:t>
                      </a:r>
                      <a:endParaRPr lang="en-US" sz="1200" dirty="0">
                        <a:effectLst/>
                      </a:endParaRPr>
                    </a:p>
                    <a:p>
                      <a:pPr marL="121920" marR="115570"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Makale (SCI/SCIE)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Ulusal </a:t>
                      </a:r>
                      <a:r>
                        <a:rPr lang="tr-TR" sz="1200" dirty="0" smtClean="0">
                          <a:effectLst/>
                        </a:rPr>
                        <a:t>Makale </a:t>
                      </a:r>
                    </a:p>
                    <a:p>
                      <a:pPr marL="74295"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(TR Dizin)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9380" marR="113665"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Uluslararası</a:t>
                      </a:r>
                      <a:endParaRPr lang="en-US" sz="1200" dirty="0">
                        <a:effectLst/>
                      </a:endParaRPr>
                    </a:p>
                    <a:p>
                      <a:pPr marL="119380" marR="113665"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Bildiri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3505"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Ulusal Bildiri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Patent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0188438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89982055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93431" y="2445305"/>
            <a:ext cx="249701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İndekslere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Giren Hakemli Dergilerde Yapılan Yayın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ağ Ok 7"/>
          <p:cNvSpPr/>
          <p:nvPr/>
        </p:nvSpPr>
        <p:spPr>
          <a:xfrm>
            <a:off x="2901461" y="2723876"/>
            <a:ext cx="817685" cy="29014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93432" y="3902812"/>
            <a:ext cx="24970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Bilimsel Araştırma Proje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2901461" y="4050127"/>
            <a:ext cx="817685" cy="29014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47234"/>
              </p:ext>
            </p:extLst>
          </p:nvPr>
        </p:nvGraphicFramePr>
        <p:xfrm>
          <a:off x="4364550" y="3397234"/>
          <a:ext cx="7421476" cy="18312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38841">
                  <a:extLst>
                    <a:ext uri="{9D8B030D-6E8A-4147-A177-3AD203B41FA5}">
                      <a16:colId xmlns:a16="http://schemas.microsoft.com/office/drawing/2014/main" xmlns="" val="1737538280"/>
                    </a:ext>
                  </a:extLst>
                </a:gridCol>
                <a:gridCol w="1528373">
                  <a:extLst>
                    <a:ext uri="{9D8B030D-6E8A-4147-A177-3AD203B41FA5}">
                      <a16:colId xmlns:a16="http://schemas.microsoft.com/office/drawing/2014/main" xmlns="" val="2500868615"/>
                    </a:ext>
                  </a:extLst>
                </a:gridCol>
                <a:gridCol w="1484099">
                  <a:extLst>
                    <a:ext uri="{9D8B030D-6E8A-4147-A177-3AD203B41FA5}">
                      <a16:colId xmlns:a16="http://schemas.microsoft.com/office/drawing/2014/main" xmlns="" val="2526942089"/>
                    </a:ext>
                  </a:extLst>
                </a:gridCol>
                <a:gridCol w="1486064">
                  <a:extLst>
                    <a:ext uri="{9D8B030D-6E8A-4147-A177-3AD203B41FA5}">
                      <a16:colId xmlns:a16="http://schemas.microsoft.com/office/drawing/2014/main" xmlns="" val="1167294635"/>
                    </a:ext>
                  </a:extLst>
                </a:gridCol>
                <a:gridCol w="1484099">
                  <a:extLst>
                    <a:ext uri="{9D8B030D-6E8A-4147-A177-3AD203B41FA5}">
                      <a16:colId xmlns:a16="http://schemas.microsoft.com/office/drawing/2014/main" xmlns="" val="4084268479"/>
                    </a:ext>
                  </a:extLst>
                </a:gridCol>
              </a:tblGrid>
              <a:tr h="1020172">
                <a:tc>
                  <a:txBody>
                    <a:bodyPr/>
                    <a:lstStyle/>
                    <a:p>
                      <a:pPr marL="140335"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PROJELER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66675"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Önceki Yıldan</a:t>
                      </a:r>
                      <a:endParaRPr lang="en-US" sz="1200" dirty="0">
                        <a:effectLst/>
                      </a:endParaRPr>
                    </a:p>
                    <a:p>
                      <a:pPr marL="72390" marR="6667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(</a:t>
                      </a:r>
                      <a:r>
                        <a:rPr lang="tr-TR" sz="1200" dirty="0" smtClean="0">
                          <a:effectLst/>
                        </a:rPr>
                        <a:t>2023)</a:t>
                      </a:r>
                      <a:endParaRPr lang="en-US" sz="1200" dirty="0">
                        <a:effectLst/>
                      </a:endParaRPr>
                    </a:p>
                    <a:p>
                      <a:pPr marL="156210" marR="148590" indent="-635" algn="ctr">
                        <a:lnSpc>
                          <a:spcPct val="15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Devreden Proje </a:t>
                      </a:r>
                      <a:r>
                        <a:rPr lang="tr-TR" sz="1200" dirty="0" smtClean="0">
                          <a:effectLst/>
                        </a:rPr>
                        <a:t>Sayısı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2024 </a:t>
                      </a:r>
                      <a:r>
                        <a:rPr lang="tr-TR" sz="1200" dirty="0">
                          <a:effectLst/>
                        </a:rPr>
                        <a:t>Yılı İçinde</a:t>
                      </a:r>
                      <a:r>
                        <a:rPr lang="tr-TR" sz="1200" spc="-75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Eklenen Proje </a:t>
                      </a:r>
                      <a:r>
                        <a:rPr lang="tr-TR" sz="1200" dirty="0" smtClean="0">
                          <a:effectLst/>
                        </a:rPr>
                        <a:t>Sayısı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6205" marR="108585" indent="-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2024 </a:t>
                      </a:r>
                      <a:r>
                        <a:rPr lang="tr-TR" sz="1200" dirty="0">
                          <a:effectLst/>
                        </a:rPr>
                        <a:t>Yılı İçinde Tamamlanan Proje Sayısı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6210" marR="148590" indent="-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2025 </a:t>
                      </a:r>
                      <a:r>
                        <a:rPr lang="tr-TR" sz="1200" dirty="0">
                          <a:effectLst/>
                        </a:rPr>
                        <a:t>Yılına Devreden Proje Sayısı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6402963"/>
                  </a:ext>
                </a:extLst>
              </a:tr>
              <a:tr h="786990">
                <a:tc>
                  <a:txBody>
                    <a:bodyPr/>
                    <a:lstStyle/>
                    <a:p>
                      <a:pPr marL="68580" marR="362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Bilimsel Araştırma </a:t>
                      </a:r>
                      <a:r>
                        <a:rPr lang="tr-TR" sz="1200" dirty="0">
                          <a:effectLst/>
                        </a:rPr>
                        <a:t>Projeleri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85923296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27566"/>
              </p:ext>
            </p:extLst>
          </p:nvPr>
        </p:nvGraphicFramePr>
        <p:xfrm>
          <a:off x="4365227" y="5279668"/>
          <a:ext cx="7414929" cy="1051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833051">
                  <a:extLst>
                    <a:ext uri="{9D8B030D-6E8A-4147-A177-3AD203B41FA5}">
                      <a16:colId xmlns:a16="http://schemas.microsoft.com/office/drawing/2014/main" xmlns="" val="1124078225"/>
                    </a:ext>
                  </a:extLst>
                </a:gridCol>
                <a:gridCol w="1775394">
                  <a:extLst>
                    <a:ext uri="{9D8B030D-6E8A-4147-A177-3AD203B41FA5}">
                      <a16:colId xmlns:a16="http://schemas.microsoft.com/office/drawing/2014/main" xmlns="" val="1839760323"/>
                    </a:ext>
                  </a:extLst>
                </a:gridCol>
                <a:gridCol w="1806484">
                  <a:extLst>
                    <a:ext uri="{9D8B030D-6E8A-4147-A177-3AD203B41FA5}">
                      <a16:colId xmlns:a16="http://schemas.microsoft.com/office/drawing/2014/main" xmlns="" val="754484647"/>
                    </a:ext>
                  </a:extLst>
                </a:gridCol>
              </a:tblGrid>
              <a:tr h="46228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PROJENİN </a:t>
                      </a:r>
                      <a:r>
                        <a:rPr lang="tr-TR" sz="1200" dirty="0">
                          <a:effectLst/>
                        </a:rPr>
                        <a:t>CİNSİ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6540" marR="237490"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2024 </a:t>
                      </a:r>
                      <a:r>
                        <a:rPr lang="tr-TR" sz="1200" dirty="0">
                          <a:effectLst/>
                        </a:rPr>
                        <a:t>YILINDA DEVAM EDEN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2730" marR="233680" indent="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2024 </a:t>
                      </a:r>
                      <a:r>
                        <a:rPr lang="tr-TR" sz="1200" dirty="0">
                          <a:effectLst/>
                        </a:rPr>
                        <a:t>YILINDA SONUÇLANAN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12740975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44450"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TÜBİTAK 1001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1156258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44450"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AB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" name="Metin kutusu 14"/>
          <p:cNvSpPr txBox="1"/>
          <p:nvPr/>
        </p:nvSpPr>
        <p:spPr>
          <a:xfrm>
            <a:off x="193432" y="5279668"/>
            <a:ext cx="24970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Devam Eden ve Sonuçlanan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Projeler</a:t>
            </a:r>
          </a:p>
        </p:txBody>
      </p:sp>
      <p:sp>
        <p:nvSpPr>
          <p:cNvPr id="16" name="Sağ Ok 15"/>
          <p:cNvSpPr/>
          <p:nvPr/>
        </p:nvSpPr>
        <p:spPr>
          <a:xfrm>
            <a:off x="2901461" y="5426983"/>
            <a:ext cx="817685" cy="29014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1600201" y="161924"/>
            <a:ext cx="9038492" cy="209803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FIRAT ÜNİVERSİTESİ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TEKNOLOJİ FAKÜLTESİ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OTOMOTİV MÜHENDİSLİĞİ BÖLÜMÜ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 Bilgileri: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" y="0"/>
            <a:ext cx="1571045" cy="157104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92" y="11723"/>
            <a:ext cx="1553308" cy="155330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51693" y="3416772"/>
            <a:ext cx="249701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Yayın, Sempozyum, Patent ve Atıf Sayısı</a:t>
            </a:r>
          </a:p>
        </p:txBody>
      </p:sp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12023"/>
              </p:ext>
            </p:extLst>
          </p:nvPr>
        </p:nvGraphicFramePr>
        <p:xfrm>
          <a:off x="2848706" y="2445607"/>
          <a:ext cx="8714586" cy="39675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69817">
                  <a:extLst>
                    <a:ext uri="{9D8B030D-6E8A-4147-A177-3AD203B41FA5}">
                      <a16:colId xmlns:a16="http://schemas.microsoft.com/office/drawing/2014/main" xmlns="" val="844781441"/>
                    </a:ext>
                  </a:extLst>
                </a:gridCol>
                <a:gridCol w="1481328"/>
                <a:gridCol w="1499616">
                  <a:extLst>
                    <a:ext uri="{9D8B030D-6E8A-4147-A177-3AD203B41FA5}">
                      <a16:colId xmlns:a16="http://schemas.microsoft.com/office/drawing/2014/main" xmlns="" val="1001686388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xmlns="" val="2131573288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xmlns="" val="1091783739"/>
                    </a:ext>
                  </a:extLst>
                </a:gridCol>
                <a:gridCol w="1033273">
                  <a:extLst>
                    <a:ext uri="{9D8B030D-6E8A-4147-A177-3AD203B41FA5}">
                      <a16:colId xmlns:a16="http://schemas.microsoft.com/office/drawing/2014/main" xmlns="" val="2759927383"/>
                    </a:ext>
                  </a:extLst>
                </a:gridCol>
              </a:tblGrid>
              <a:tr h="404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Akademik Personel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Makale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Proje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Sempozyum/ Kongre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Patent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Atıf Sayısı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3435927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Prof. Dr. Yasin VAROL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 </a:t>
                      </a:r>
                      <a:r>
                        <a:rPr lang="tr-TR" sz="1400" dirty="0">
                          <a:effectLst/>
                        </a:rPr>
                        <a:t>(</a:t>
                      </a:r>
                      <a:r>
                        <a:rPr lang="tr-TR" sz="1400" dirty="0" smtClean="0">
                          <a:effectLst/>
                        </a:rPr>
                        <a:t>SCI-E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 (Ulusal)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Tübitak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1001)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2860074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Prof. Dr. </a:t>
                      </a:r>
                      <a:r>
                        <a:rPr lang="tr-TR" sz="1400" dirty="0" err="1">
                          <a:effectLst/>
                        </a:rPr>
                        <a:t>Hanbey</a:t>
                      </a:r>
                      <a:r>
                        <a:rPr lang="tr-TR" sz="1400" dirty="0">
                          <a:effectLst/>
                        </a:rPr>
                        <a:t> HAZAR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1 </a:t>
                      </a:r>
                      <a:r>
                        <a:rPr lang="tr-TR" sz="1400" dirty="0">
                          <a:effectLst/>
                        </a:rPr>
                        <a:t>(</a:t>
                      </a:r>
                      <a:r>
                        <a:rPr lang="tr-TR" sz="1400" dirty="0" smtClean="0">
                          <a:effectLst/>
                        </a:rPr>
                        <a:t>SCI-E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Tübitak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(AB)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81622462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Doç. Dr. Müjdat </a:t>
                      </a:r>
                      <a:r>
                        <a:rPr lang="tr-TR" sz="1400" dirty="0" smtClean="0">
                          <a:effectLst/>
                        </a:rPr>
                        <a:t>FIRAT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3 </a:t>
                      </a:r>
                      <a:r>
                        <a:rPr lang="tr-TR" sz="1400" dirty="0">
                          <a:effectLst/>
                        </a:rPr>
                        <a:t>(</a:t>
                      </a:r>
                      <a:r>
                        <a:rPr lang="tr-TR" sz="1400" dirty="0" smtClean="0">
                          <a:effectLst/>
                        </a:rPr>
                        <a:t>SCI-E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4 </a:t>
                      </a:r>
                      <a:r>
                        <a:rPr lang="tr-TR" sz="1400" dirty="0">
                          <a:effectLst/>
                        </a:rPr>
                        <a:t>(Ulusal)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Tübitak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1001)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736069"/>
                  </a:ext>
                </a:extLst>
              </a:tr>
              <a:tr h="327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Doç</a:t>
                      </a:r>
                      <a:r>
                        <a:rPr lang="tr-TR" sz="1400" dirty="0">
                          <a:effectLst/>
                        </a:rPr>
                        <a:t>. Dr</a:t>
                      </a:r>
                      <a:r>
                        <a:rPr lang="tr-TR" sz="1400" dirty="0" smtClean="0">
                          <a:effectLst/>
                        </a:rPr>
                        <a:t>. </a:t>
                      </a:r>
                      <a:r>
                        <a:rPr lang="tr-TR" sz="1400" dirty="0">
                          <a:effectLst/>
                        </a:rPr>
                        <a:t>Turan GÜRGENÇ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4 </a:t>
                      </a:r>
                      <a:r>
                        <a:rPr lang="tr-TR" sz="1400" dirty="0">
                          <a:effectLst/>
                        </a:rPr>
                        <a:t>(SCI-E)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Tübitak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1001)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40467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</a:rPr>
                        <a:t>Dr. </a:t>
                      </a:r>
                      <a:r>
                        <a:rPr lang="tr-TR" sz="1400" dirty="0" err="1" smtClean="0">
                          <a:effectLst/>
                        </a:rPr>
                        <a:t>Öğr</a:t>
                      </a:r>
                      <a:r>
                        <a:rPr lang="tr-TR" sz="1400" dirty="0" smtClean="0">
                          <a:effectLst/>
                        </a:rPr>
                        <a:t>. Üyesi Hüseyin SEVİNÇ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1 </a:t>
                      </a:r>
                      <a:r>
                        <a:rPr lang="tr-TR" sz="1400" dirty="0">
                          <a:effectLst/>
                        </a:rPr>
                        <a:t>(</a:t>
                      </a:r>
                      <a:r>
                        <a:rPr lang="tr-TR" sz="1400" dirty="0" smtClean="0">
                          <a:effectLst/>
                        </a:rPr>
                        <a:t>SCI-E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Tübitak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(AB)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Arş. Gör. </a:t>
                      </a:r>
                      <a:r>
                        <a:rPr lang="tr-TR" sz="1400" dirty="0" smtClean="0">
                          <a:effectLst/>
                        </a:rPr>
                        <a:t>Dr. Fatma </a:t>
                      </a:r>
                      <a:r>
                        <a:rPr lang="tr-TR" sz="1400" dirty="0">
                          <a:effectLst/>
                        </a:rPr>
                        <a:t>TEBER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9234321"/>
                  </a:ext>
                </a:extLst>
              </a:tr>
              <a:tr h="1255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Toplam: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8</a:t>
                      </a:r>
                      <a:r>
                        <a:rPr lang="tr-TR" sz="1100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796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836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1600201" y="161924"/>
            <a:ext cx="9038492" cy="209803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FIRAT ÜNİVERSİTESİ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TEKNOLOJİ FAKÜLTESİ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OTOMOTİV MÜHENDİSLİĞİ BÖLÜMÜ</a:t>
            </a:r>
            <a:br>
              <a:rPr lang="tr-T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 Hedefleri: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" y="0"/>
            <a:ext cx="1571045" cy="157104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92" y="11723"/>
            <a:ext cx="1553308" cy="155330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5760" y="2708031"/>
            <a:ext cx="11265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Makale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(SCI/SCIE) sayısının 2024’e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kıyasla arttırılması,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 başvurularında bulunulması,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Yürürlükte olan 3 TÜBİTAK 1001 projesinin başarılı bir şekilde devam ettirilmesi,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Sanayi işbirliklerinin geliştirilmesi için firmalarla görüşülmesi,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Otomotiv Mühendisliği Bölümünün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potansiyel öğrenci adayları için tanıtım ve görünürlük faaliyetlerinin yapılması,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yapısının güçlendirilmesi.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566</Words>
  <Application>Microsoft Office PowerPoint</Application>
  <PresentationFormat>Özel</PresentationFormat>
  <Paragraphs>193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Geçmişe bakış</vt:lpstr>
      <vt:lpstr>      FIRAT ÜNİVERSİTESİ TEKNOLOJİ FAKÜLTESİ  OTOMOTİV MÜHENDİSLİĞİ BÖLÜMÜ  </vt:lpstr>
      <vt:lpstr>OTOMOTİV SEKTÖRÜNÜN VE MÜHENDİSLİĞİNİN TÜRKİYE’DEKİ KONUMU</vt:lpstr>
      <vt:lpstr>YÜKSEK ÖĞRETİMDE  OTOMOTİV MÜHENDİSLİĞİ BÖLÜMLERİNİN DURUMU </vt:lpstr>
      <vt:lpstr>FIRAT ÜNİVERSİTESİ TEKNOLOJİ FAKÜLTESİ OTOMOTİV MÜHENDİSLİĞİ BÖLÜMÜ  İnsan Kaynakları:</vt:lpstr>
      <vt:lpstr>FIRAT ÜNİVERSİTESİ TEKNOLOJİ FAKÜLTESİ OTOMOTİV MÜHENDİSLİĞİ BÖLÜMÜ  Öğrenci Sayıları (Lisans ve Lisansüstü):</vt:lpstr>
      <vt:lpstr>FIRAT ÜNİVERSİTESİ TEKNOLOJİ FAKÜLTESİ OTOMOTİV MÜHENDİSLİĞİ BÖLÜMÜ  Performans Bilgileri:</vt:lpstr>
      <vt:lpstr>FIRAT ÜNİVERSİTESİ TEKNOLOJİ FAKÜLTESİ OTOMOTİV MÜHENDİSLİĞİ BÖLÜMÜ  Performans Bilgileri:</vt:lpstr>
      <vt:lpstr>FIRAT ÜNİVERSİTESİ TEKNOLOJİ FAKÜLTESİ OTOMOTİV MÜHENDİSLİĞİ BÖLÜMÜ  2025 Yılı Hedefleri: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FAKÜLTESİ OTOMOTİV MÜHENDİSLİĞİ  </dc:title>
  <dc:creator>Turan</dc:creator>
  <cp:lastModifiedBy>Hsyn</cp:lastModifiedBy>
  <cp:revision>46</cp:revision>
  <dcterms:created xsi:type="dcterms:W3CDTF">2022-03-01T08:49:16Z</dcterms:created>
  <dcterms:modified xsi:type="dcterms:W3CDTF">2025-02-04T20:05:04Z</dcterms:modified>
</cp:coreProperties>
</file>